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6" r:id="rId2"/>
    <p:sldId id="471" r:id="rId3"/>
    <p:sldId id="470" r:id="rId4"/>
    <p:sldId id="474" r:id="rId5"/>
    <p:sldId id="472" r:id="rId6"/>
    <p:sldId id="476" r:id="rId7"/>
    <p:sldId id="477" r:id="rId8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yan Claseman" initials="B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7495"/>
    <a:srgbClr val="EA7C11"/>
    <a:srgbClr val="E99F12"/>
    <a:srgbClr val="117595"/>
    <a:srgbClr val="333E48"/>
    <a:srgbClr val="BFD730"/>
    <a:srgbClr val="0B88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01" autoAdjust="0"/>
    <p:restoredTop sz="95714" autoAdjust="0"/>
  </p:normalViewPr>
  <p:slideViewPr>
    <p:cSldViewPr snapToGrid="0" snapToObjects="1">
      <p:cViewPr varScale="1">
        <p:scale>
          <a:sx n="73" d="100"/>
          <a:sy n="73" d="100"/>
        </p:scale>
        <p:origin x="606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38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2D44B02-7D25-B845-A956-B7D5347A089E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6281BA37-2E23-7C4E-92C5-66DD395E7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61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3260DE6-B8D5-654A-97B1-4979B2A5DAB2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E5912CBB-829B-B84F-B34D-DD3C4A22B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94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360" b="4633"/>
          <a:stretch/>
        </p:blipFill>
        <p:spPr>
          <a:xfrm>
            <a:off x="0" y="2281805"/>
            <a:ext cx="12192000" cy="36195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8504" y="3487899"/>
            <a:ext cx="7362823" cy="2212813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5A4AE4-C78C-354B-A549-EFFD5CABA62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02935" y="2796155"/>
            <a:ext cx="19177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03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een circle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9333" y="1524000"/>
            <a:ext cx="9482667" cy="533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00600"/>
            <a:ext cx="11201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612775"/>
            <a:ext cx="11201399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367338"/>
            <a:ext cx="11201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8731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 noChangeArrowheads="1"/>
          </p:cNvSpPr>
          <p:nvPr>
            <p:ph idx="1"/>
          </p:nvPr>
        </p:nvSpPr>
        <p:spPr bwMode="auto">
          <a:xfrm>
            <a:off x="409574" y="1143000"/>
            <a:ext cx="11363325" cy="49911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09575" y="248332"/>
            <a:ext cx="11429999" cy="81250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57156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625" y="2130430"/>
            <a:ext cx="1115377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5155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Green circle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9333" y="1524000"/>
            <a:ext cx="9482667" cy="5334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1" y="1195912"/>
            <a:ext cx="11458575" cy="4930251"/>
          </a:xfrm>
        </p:spPr>
        <p:txBody>
          <a:bodyPr/>
          <a:lstStyle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09575" y="248332"/>
            <a:ext cx="11429999" cy="81250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2441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Green circle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9333" y="1524000"/>
            <a:ext cx="9482667" cy="5334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575" y="2280868"/>
            <a:ext cx="11430000" cy="3919121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 sz="2200"/>
            </a:lvl2pPr>
            <a:lvl3pPr>
              <a:buClr>
                <a:schemeClr val="tx1"/>
              </a:buClr>
              <a:defRPr sz="20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5" y="248332"/>
            <a:ext cx="11429999" cy="81250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1123678"/>
            <a:ext cx="12192000" cy="971717"/>
          </a:xfrm>
          <a:prstGeom prst="rect">
            <a:avLst/>
          </a:prstGeom>
          <a:solidFill>
            <a:srgbClr val="0B88A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0B88A6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609600" y="1726058"/>
            <a:ext cx="1097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09575" y="1246306"/>
            <a:ext cx="11429999" cy="725369"/>
          </a:xfrm>
        </p:spPr>
        <p:txBody>
          <a:bodyPr>
            <a:normAutofit/>
          </a:bodyPr>
          <a:lstStyle>
            <a:lvl1pPr marL="0" indent="0" algn="ctr">
              <a:buNone/>
              <a:defRPr sz="1800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&lt;Takeaway&gt;</a:t>
            </a:r>
          </a:p>
        </p:txBody>
      </p:sp>
    </p:spTree>
    <p:extLst>
      <p:ext uri="{BB962C8B-B14F-4D97-AF65-F5344CB8AC3E}">
        <p14:creationId xmlns:p14="http://schemas.microsoft.com/office/powerpoint/2010/main" val="1673813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ection slid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74714" y="1736461"/>
            <a:ext cx="9588489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4838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een circle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9333" y="1524000"/>
            <a:ext cx="9482667" cy="533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9102" y="1195912"/>
            <a:ext cx="5575298" cy="49302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599" y="1195912"/>
            <a:ext cx="5680075" cy="49302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 baseline="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83624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een circle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9333" y="1524000"/>
            <a:ext cx="9482667" cy="533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9102" y="1204119"/>
            <a:ext cx="557741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2" y="1843881"/>
            <a:ext cx="5577415" cy="428228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204119"/>
            <a:ext cx="568430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1843881"/>
            <a:ext cx="5684307" cy="428228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10750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een circle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9333" y="1524000"/>
            <a:ext cx="9482667" cy="533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0431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een circle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9333" y="1524000"/>
            <a:ext cx="9482667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37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een circle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9333" y="1524000"/>
            <a:ext cx="9482667" cy="533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25" y="273050"/>
            <a:ext cx="42301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711094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0525" y="1435103"/>
            <a:ext cx="42301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1313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9102" y="257857"/>
            <a:ext cx="11458575" cy="8125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9102" y="1195912"/>
            <a:ext cx="11458575" cy="4930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605232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62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0B88A6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•"/>
        <a:defRPr sz="2400" kern="1200">
          <a:solidFill>
            <a:srgbClr val="333E48"/>
          </a:solidFill>
          <a:latin typeface="+mn-lt"/>
          <a:ea typeface="+mn-ea"/>
          <a:cs typeface="+mn-cs"/>
        </a:defRPr>
      </a:lvl1pPr>
      <a:lvl2pPr marL="742950" indent="-18288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•"/>
        <a:defRPr sz="2200" kern="1200">
          <a:solidFill>
            <a:srgbClr val="0B88A6"/>
          </a:solidFill>
          <a:latin typeface="+mn-lt"/>
          <a:ea typeface="+mn-ea"/>
          <a:cs typeface="+mn-cs"/>
        </a:defRPr>
      </a:lvl2pPr>
      <a:lvl3pPr marL="1143000" indent="-18288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•"/>
        <a:defRPr sz="2000" kern="1200">
          <a:solidFill>
            <a:srgbClr val="333E48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BFD730"/>
        </a:buClr>
        <a:buFont typeface="Arial"/>
        <a:buChar char="•"/>
        <a:defRPr sz="1800" kern="1200">
          <a:solidFill>
            <a:srgbClr val="333E4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BFD730"/>
        </a:buClr>
        <a:buFont typeface="Arial"/>
        <a:buChar char="•"/>
        <a:defRPr sz="2000" kern="1200">
          <a:solidFill>
            <a:srgbClr val="333E4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Seeking Pre-Seed/ Seed Funding for Your Startup </a:t>
            </a:r>
            <a:endParaRPr lang="en-US" dirty="0"/>
          </a:p>
          <a:p>
            <a:r>
              <a:rPr lang="en-US" dirty="0"/>
              <a:t>BIO Bootcamp Session </a:t>
            </a:r>
            <a:r>
              <a:rPr lang="en-US" dirty="0" smtClean="0"/>
              <a:t>14</a:t>
            </a:r>
            <a:endParaRPr lang="en-US" dirty="0"/>
          </a:p>
          <a:p>
            <a:endParaRPr lang="en-US" dirty="0"/>
          </a:p>
          <a:p>
            <a:r>
              <a:rPr lang="en-US" sz="1400" dirty="0"/>
              <a:t>June 4,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300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8293668-8F3D-E148-909C-FBCE075B5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</a:t>
            </a:r>
            <a:r>
              <a:rPr lang="en-US" dirty="0" smtClean="0"/>
              <a:t>14: Pre-Seed/ Seed Funding</a:t>
            </a:r>
            <a:endParaRPr lang="en-US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CEFFDBDD-ED19-E544-B677-71C81C6D337E}"/>
              </a:ext>
            </a:extLst>
          </p:cNvPr>
          <p:cNvSpPr/>
          <p:nvPr/>
        </p:nvSpPr>
        <p:spPr>
          <a:xfrm>
            <a:off x="1606013" y="1433420"/>
            <a:ext cx="9037122" cy="4587370"/>
          </a:xfrm>
          <a:prstGeom prst="roundRect">
            <a:avLst/>
          </a:prstGeom>
          <a:gradFill>
            <a:gsLst>
              <a:gs pos="100000">
                <a:schemeClr val="accent3">
                  <a:lumMod val="75000"/>
                </a:schemeClr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>
                <a:solidFill>
                  <a:schemeClr val="bg1"/>
                </a:solidFill>
              </a:rPr>
              <a:t>Session Description</a:t>
            </a:r>
          </a:p>
          <a:p>
            <a:pPr algn="ctr">
              <a:spcBef>
                <a:spcPts val="60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Companies need to be aware of expectations of investors for each phase and address their interests as well as objections. Securing Pre-Seed or Seed funding is a very early stage challenge as well as opportunity for the right investor with appropriate interest.</a:t>
            </a:r>
            <a:endParaRPr lang="en-US" sz="2800" dirty="0">
              <a:solidFill>
                <a:schemeClr val="bg1"/>
              </a:solidFill>
            </a:endParaRPr>
          </a:p>
          <a:p>
            <a:pPr algn="ctr"/>
            <a:endParaRPr lang="en-US" sz="2800" dirty="0">
              <a:solidFill>
                <a:schemeClr val="bg1"/>
              </a:solidFill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In this segment, two companies will present their investor pitch and receive feedback from the faculty panel</a:t>
            </a:r>
            <a:r>
              <a:rPr lang="en-US" sz="2800" dirty="0">
                <a:solidFill>
                  <a:schemeClr val="accent6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3399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7CC9AFE-90E4-8049-A288-E4E9484B361E}"/>
              </a:ext>
            </a:extLst>
          </p:cNvPr>
          <p:cNvGrpSpPr/>
          <p:nvPr/>
        </p:nvGrpSpPr>
        <p:grpSpPr>
          <a:xfrm>
            <a:off x="419100" y="1323328"/>
            <a:ext cx="11458575" cy="4153831"/>
            <a:chOff x="419100" y="1323328"/>
            <a:chExt cx="11458575" cy="4153831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DE072BE3-C972-9047-AB26-552DAD97F8A5}"/>
                </a:ext>
              </a:extLst>
            </p:cNvPr>
            <p:cNvSpPr/>
            <p:nvPr/>
          </p:nvSpPr>
          <p:spPr>
            <a:xfrm>
              <a:off x="419100" y="1323328"/>
              <a:ext cx="11458575" cy="524678"/>
            </a:xfrm>
            <a:custGeom>
              <a:avLst/>
              <a:gdLst>
                <a:gd name="connsiteX0" fmla="*/ 0 w 11458575"/>
                <a:gd name="connsiteY0" fmla="*/ 107935 h 647595"/>
                <a:gd name="connsiteX1" fmla="*/ 107935 w 11458575"/>
                <a:gd name="connsiteY1" fmla="*/ 0 h 647595"/>
                <a:gd name="connsiteX2" fmla="*/ 11350640 w 11458575"/>
                <a:gd name="connsiteY2" fmla="*/ 0 h 647595"/>
                <a:gd name="connsiteX3" fmla="*/ 11458575 w 11458575"/>
                <a:gd name="connsiteY3" fmla="*/ 107935 h 647595"/>
                <a:gd name="connsiteX4" fmla="*/ 11458575 w 11458575"/>
                <a:gd name="connsiteY4" fmla="*/ 539660 h 647595"/>
                <a:gd name="connsiteX5" fmla="*/ 11350640 w 11458575"/>
                <a:gd name="connsiteY5" fmla="*/ 647595 h 647595"/>
                <a:gd name="connsiteX6" fmla="*/ 107935 w 11458575"/>
                <a:gd name="connsiteY6" fmla="*/ 647595 h 647595"/>
                <a:gd name="connsiteX7" fmla="*/ 0 w 11458575"/>
                <a:gd name="connsiteY7" fmla="*/ 539660 h 647595"/>
                <a:gd name="connsiteX8" fmla="*/ 0 w 11458575"/>
                <a:gd name="connsiteY8" fmla="*/ 107935 h 647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58575" h="647595">
                  <a:moveTo>
                    <a:pt x="0" y="107935"/>
                  </a:moveTo>
                  <a:cubicBezTo>
                    <a:pt x="0" y="48324"/>
                    <a:pt x="48324" y="0"/>
                    <a:pt x="107935" y="0"/>
                  </a:cubicBezTo>
                  <a:lnTo>
                    <a:pt x="11350640" y="0"/>
                  </a:lnTo>
                  <a:cubicBezTo>
                    <a:pt x="11410251" y="0"/>
                    <a:pt x="11458575" y="48324"/>
                    <a:pt x="11458575" y="107935"/>
                  </a:cubicBezTo>
                  <a:lnTo>
                    <a:pt x="11458575" y="539660"/>
                  </a:lnTo>
                  <a:cubicBezTo>
                    <a:pt x="11458575" y="599271"/>
                    <a:pt x="11410251" y="647595"/>
                    <a:pt x="11350640" y="647595"/>
                  </a:cubicBezTo>
                  <a:lnTo>
                    <a:pt x="107935" y="647595"/>
                  </a:lnTo>
                  <a:cubicBezTo>
                    <a:pt x="48324" y="647595"/>
                    <a:pt x="0" y="599271"/>
                    <a:pt x="0" y="539660"/>
                  </a:cubicBezTo>
                  <a:lnTo>
                    <a:pt x="0" y="10793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4483" tIns="134483" rIns="134483" bIns="134483" numCol="1" spcCol="1270" anchor="ctr" anchorCtr="0">
              <a:noAutofit/>
            </a:bodyPr>
            <a:lstStyle/>
            <a:p>
              <a:pPr marL="0" lvl="0" indent="0" algn="l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kern="1200" dirty="0"/>
                <a:t>Presenters</a:t>
              </a: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0B79CA63-15CF-634B-B8D7-DCE0D1826543}"/>
                </a:ext>
              </a:extLst>
            </p:cNvPr>
            <p:cNvSpPr/>
            <p:nvPr/>
          </p:nvSpPr>
          <p:spPr>
            <a:xfrm>
              <a:off x="419100" y="1883838"/>
              <a:ext cx="11458575" cy="726570"/>
            </a:xfrm>
            <a:custGeom>
              <a:avLst/>
              <a:gdLst>
                <a:gd name="connsiteX0" fmla="*/ 0 w 11458575"/>
                <a:gd name="connsiteY0" fmla="*/ 0 h 726570"/>
                <a:gd name="connsiteX1" fmla="*/ 11458575 w 11458575"/>
                <a:gd name="connsiteY1" fmla="*/ 0 h 726570"/>
                <a:gd name="connsiteX2" fmla="*/ 11458575 w 11458575"/>
                <a:gd name="connsiteY2" fmla="*/ 726570 h 726570"/>
                <a:gd name="connsiteX3" fmla="*/ 0 w 11458575"/>
                <a:gd name="connsiteY3" fmla="*/ 726570 h 726570"/>
                <a:gd name="connsiteX4" fmla="*/ 0 w 11458575"/>
                <a:gd name="connsiteY4" fmla="*/ 0 h 726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58575" h="726570">
                  <a:moveTo>
                    <a:pt x="0" y="0"/>
                  </a:moveTo>
                  <a:lnTo>
                    <a:pt x="11458575" y="0"/>
                  </a:lnTo>
                  <a:lnTo>
                    <a:pt x="11458575" y="726570"/>
                  </a:lnTo>
                  <a:lnTo>
                    <a:pt x="0" y="72657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3810" tIns="34290" rIns="192024" bIns="34290" numCol="1" spcCol="1270" anchor="t" anchorCtr="0">
              <a:noAutofit/>
            </a:bodyPr>
            <a:lstStyle/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en-US" sz="2100" b="1" kern="1200" dirty="0" smtClean="0"/>
                <a:t>Ed </a:t>
              </a:r>
              <a:r>
                <a:rPr lang="en-US" sz="2100" b="1" kern="1200" dirty="0" err="1" smtClean="0"/>
                <a:t>Goluch</a:t>
              </a:r>
              <a:r>
                <a:rPr lang="en-US" sz="2100" kern="1200" dirty="0" smtClean="0"/>
                <a:t>, </a:t>
              </a:r>
              <a:r>
                <a:rPr lang="en-US" sz="2100" kern="1200" dirty="0"/>
                <a:t>MS, </a:t>
              </a:r>
              <a:r>
                <a:rPr lang="en-US" sz="2100" dirty="0" smtClean="0"/>
                <a:t>PhD</a:t>
              </a:r>
              <a:r>
                <a:rPr lang="en-US" sz="2100" kern="1200" dirty="0" smtClean="0"/>
                <a:t>, Founder and President, QSM Diagnostics</a:t>
              </a:r>
              <a:endParaRPr lang="en-US" sz="2100" kern="1200" dirty="0"/>
            </a:p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en-US" sz="2100" b="1" kern="1200" dirty="0" smtClean="0"/>
                <a:t>Isaac Stoner</a:t>
              </a:r>
              <a:r>
                <a:rPr lang="en-US" sz="2100" kern="1200" dirty="0" smtClean="0"/>
                <a:t>, MBA, President and COO, Octagon Therapeutics</a:t>
              </a:r>
              <a:endParaRPr lang="en-US" sz="2100" kern="1200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F38CFC9E-0E56-844A-8181-B84B2978EDE3}"/>
                </a:ext>
              </a:extLst>
            </p:cNvPr>
            <p:cNvSpPr/>
            <p:nvPr/>
          </p:nvSpPr>
          <p:spPr>
            <a:xfrm>
              <a:off x="419100" y="2726521"/>
              <a:ext cx="11458575" cy="524678"/>
            </a:xfrm>
            <a:custGeom>
              <a:avLst/>
              <a:gdLst>
                <a:gd name="connsiteX0" fmla="*/ 0 w 11458575"/>
                <a:gd name="connsiteY0" fmla="*/ 107935 h 647595"/>
                <a:gd name="connsiteX1" fmla="*/ 107935 w 11458575"/>
                <a:gd name="connsiteY1" fmla="*/ 0 h 647595"/>
                <a:gd name="connsiteX2" fmla="*/ 11350640 w 11458575"/>
                <a:gd name="connsiteY2" fmla="*/ 0 h 647595"/>
                <a:gd name="connsiteX3" fmla="*/ 11458575 w 11458575"/>
                <a:gd name="connsiteY3" fmla="*/ 107935 h 647595"/>
                <a:gd name="connsiteX4" fmla="*/ 11458575 w 11458575"/>
                <a:gd name="connsiteY4" fmla="*/ 539660 h 647595"/>
                <a:gd name="connsiteX5" fmla="*/ 11350640 w 11458575"/>
                <a:gd name="connsiteY5" fmla="*/ 647595 h 647595"/>
                <a:gd name="connsiteX6" fmla="*/ 107935 w 11458575"/>
                <a:gd name="connsiteY6" fmla="*/ 647595 h 647595"/>
                <a:gd name="connsiteX7" fmla="*/ 0 w 11458575"/>
                <a:gd name="connsiteY7" fmla="*/ 539660 h 647595"/>
                <a:gd name="connsiteX8" fmla="*/ 0 w 11458575"/>
                <a:gd name="connsiteY8" fmla="*/ 107935 h 647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58575" h="647595">
                  <a:moveTo>
                    <a:pt x="0" y="107935"/>
                  </a:moveTo>
                  <a:cubicBezTo>
                    <a:pt x="0" y="48324"/>
                    <a:pt x="48324" y="0"/>
                    <a:pt x="107935" y="0"/>
                  </a:cubicBezTo>
                  <a:lnTo>
                    <a:pt x="11350640" y="0"/>
                  </a:lnTo>
                  <a:cubicBezTo>
                    <a:pt x="11410251" y="0"/>
                    <a:pt x="11458575" y="48324"/>
                    <a:pt x="11458575" y="107935"/>
                  </a:cubicBezTo>
                  <a:lnTo>
                    <a:pt x="11458575" y="539660"/>
                  </a:lnTo>
                  <a:cubicBezTo>
                    <a:pt x="11458575" y="599271"/>
                    <a:pt x="11410251" y="647595"/>
                    <a:pt x="11350640" y="647595"/>
                  </a:cubicBezTo>
                  <a:lnTo>
                    <a:pt x="107935" y="647595"/>
                  </a:lnTo>
                  <a:cubicBezTo>
                    <a:pt x="48324" y="647595"/>
                    <a:pt x="0" y="599271"/>
                    <a:pt x="0" y="539660"/>
                  </a:cubicBezTo>
                  <a:lnTo>
                    <a:pt x="0" y="10793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4483" tIns="134483" rIns="134483" bIns="134483" numCol="1" spcCol="1270" anchor="ctr" anchorCtr="0">
              <a:noAutofit/>
            </a:bodyPr>
            <a:lstStyle/>
            <a:p>
              <a:pPr marL="0" lvl="0" indent="0" algn="l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kern="1200" dirty="0"/>
                <a:t>Faculty</a:t>
              </a: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981D2114-5D24-D144-B296-8D01E8BDD024}"/>
                </a:ext>
              </a:extLst>
            </p:cNvPr>
            <p:cNvSpPr/>
            <p:nvPr/>
          </p:nvSpPr>
          <p:spPr>
            <a:xfrm>
              <a:off x="419100" y="3258003"/>
              <a:ext cx="11458575" cy="1065803"/>
            </a:xfrm>
            <a:custGeom>
              <a:avLst/>
              <a:gdLst>
                <a:gd name="connsiteX0" fmla="*/ 0 w 11458575"/>
                <a:gd name="connsiteY0" fmla="*/ 0 h 1732590"/>
                <a:gd name="connsiteX1" fmla="*/ 11458575 w 11458575"/>
                <a:gd name="connsiteY1" fmla="*/ 0 h 1732590"/>
                <a:gd name="connsiteX2" fmla="*/ 11458575 w 11458575"/>
                <a:gd name="connsiteY2" fmla="*/ 1732590 h 1732590"/>
                <a:gd name="connsiteX3" fmla="*/ 0 w 11458575"/>
                <a:gd name="connsiteY3" fmla="*/ 1732590 h 1732590"/>
                <a:gd name="connsiteX4" fmla="*/ 0 w 11458575"/>
                <a:gd name="connsiteY4" fmla="*/ 0 h 1732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58575" h="1732590">
                  <a:moveTo>
                    <a:pt x="0" y="0"/>
                  </a:moveTo>
                  <a:lnTo>
                    <a:pt x="11458575" y="0"/>
                  </a:lnTo>
                  <a:lnTo>
                    <a:pt x="11458575" y="1732590"/>
                  </a:lnTo>
                  <a:lnTo>
                    <a:pt x="0" y="173259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3810" tIns="34290" rIns="192024" bIns="34290" numCol="1" spcCol="1270" anchor="t" anchorCtr="0">
              <a:noAutofit/>
            </a:bodyPr>
            <a:lstStyle/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en-US" sz="2100" b="1" kern="1200" dirty="0"/>
                <a:t>Benjamin Chen</a:t>
              </a:r>
              <a:r>
                <a:rPr lang="en-US" sz="2100" kern="1200" dirty="0"/>
                <a:t>, PhD, Managing Partner, Ignatius Transaction Partners</a:t>
              </a:r>
            </a:p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en-US" sz="2100" b="1" kern="1200" dirty="0"/>
                <a:t>James Foley</a:t>
              </a:r>
              <a:r>
                <a:rPr lang="en-US" sz="2100" kern="1200" dirty="0"/>
                <a:t>, PhD, CEO Aqua Partners, former head of Business Development, Bristol Myers </a:t>
              </a:r>
              <a:r>
                <a:rPr lang="en-US" sz="2100" kern="1200" dirty="0" smtClean="0"/>
                <a:t>Squibb</a:t>
              </a:r>
              <a:endParaRPr lang="en-US" sz="2100" kern="1200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F39D2B6B-6C92-D249-A66C-82F39A51DFBA}"/>
                </a:ext>
              </a:extLst>
            </p:cNvPr>
            <p:cNvSpPr/>
            <p:nvPr/>
          </p:nvSpPr>
          <p:spPr>
            <a:xfrm>
              <a:off x="419100" y="4361299"/>
              <a:ext cx="11458575" cy="524678"/>
            </a:xfrm>
            <a:custGeom>
              <a:avLst/>
              <a:gdLst>
                <a:gd name="connsiteX0" fmla="*/ 0 w 11458575"/>
                <a:gd name="connsiteY0" fmla="*/ 107935 h 647595"/>
                <a:gd name="connsiteX1" fmla="*/ 107935 w 11458575"/>
                <a:gd name="connsiteY1" fmla="*/ 0 h 647595"/>
                <a:gd name="connsiteX2" fmla="*/ 11350640 w 11458575"/>
                <a:gd name="connsiteY2" fmla="*/ 0 h 647595"/>
                <a:gd name="connsiteX3" fmla="*/ 11458575 w 11458575"/>
                <a:gd name="connsiteY3" fmla="*/ 107935 h 647595"/>
                <a:gd name="connsiteX4" fmla="*/ 11458575 w 11458575"/>
                <a:gd name="connsiteY4" fmla="*/ 539660 h 647595"/>
                <a:gd name="connsiteX5" fmla="*/ 11350640 w 11458575"/>
                <a:gd name="connsiteY5" fmla="*/ 647595 h 647595"/>
                <a:gd name="connsiteX6" fmla="*/ 107935 w 11458575"/>
                <a:gd name="connsiteY6" fmla="*/ 647595 h 647595"/>
                <a:gd name="connsiteX7" fmla="*/ 0 w 11458575"/>
                <a:gd name="connsiteY7" fmla="*/ 539660 h 647595"/>
                <a:gd name="connsiteX8" fmla="*/ 0 w 11458575"/>
                <a:gd name="connsiteY8" fmla="*/ 107935 h 647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58575" h="647595">
                  <a:moveTo>
                    <a:pt x="0" y="107935"/>
                  </a:moveTo>
                  <a:cubicBezTo>
                    <a:pt x="0" y="48324"/>
                    <a:pt x="48324" y="0"/>
                    <a:pt x="107935" y="0"/>
                  </a:cubicBezTo>
                  <a:lnTo>
                    <a:pt x="11350640" y="0"/>
                  </a:lnTo>
                  <a:cubicBezTo>
                    <a:pt x="11410251" y="0"/>
                    <a:pt x="11458575" y="48324"/>
                    <a:pt x="11458575" y="107935"/>
                  </a:cubicBezTo>
                  <a:lnTo>
                    <a:pt x="11458575" y="539660"/>
                  </a:lnTo>
                  <a:cubicBezTo>
                    <a:pt x="11458575" y="599271"/>
                    <a:pt x="11410251" y="647595"/>
                    <a:pt x="11350640" y="647595"/>
                  </a:cubicBezTo>
                  <a:lnTo>
                    <a:pt x="107935" y="647595"/>
                  </a:lnTo>
                  <a:cubicBezTo>
                    <a:pt x="48324" y="647595"/>
                    <a:pt x="0" y="599271"/>
                    <a:pt x="0" y="539660"/>
                  </a:cubicBezTo>
                  <a:lnTo>
                    <a:pt x="0" y="10793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4483" tIns="134483" rIns="134483" bIns="134483" numCol="1" spcCol="1270" anchor="ctr" anchorCtr="0">
              <a:noAutofit/>
            </a:bodyPr>
            <a:lstStyle/>
            <a:p>
              <a:pPr marL="0" lvl="0" indent="0" algn="l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kern="1200" dirty="0"/>
                <a:t>Moderator</a:t>
              </a: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F05A73E8-2384-214A-AFA0-8770BA5DBF5A}"/>
                </a:ext>
              </a:extLst>
            </p:cNvPr>
            <p:cNvSpPr/>
            <p:nvPr/>
          </p:nvSpPr>
          <p:spPr>
            <a:xfrm>
              <a:off x="419100" y="5030039"/>
              <a:ext cx="11458575" cy="447120"/>
            </a:xfrm>
            <a:custGeom>
              <a:avLst/>
              <a:gdLst>
                <a:gd name="connsiteX0" fmla="*/ 0 w 11458575"/>
                <a:gd name="connsiteY0" fmla="*/ 0 h 447120"/>
                <a:gd name="connsiteX1" fmla="*/ 11458575 w 11458575"/>
                <a:gd name="connsiteY1" fmla="*/ 0 h 447120"/>
                <a:gd name="connsiteX2" fmla="*/ 11458575 w 11458575"/>
                <a:gd name="connsiteY2" fmla="*/ 447120 h 447120"/>
                <a:gd name="connsiteX3" fmla="*/ 0 w 11458575"/>
                <a:gd name="connsiteY3" fmla="*/ 447120 h 447120"/>
                <a:gd name="connsiteX4" fmla="*/ 0 w 11458575"/>
                <a:gd name="connsiteY4" fmla="*/ 0 h 447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58575" h="447120">
                  <a:moveTo>
                    <a:pt x="0" y="0"/>
                  </a:moveTo>
                  <a:lnTo>
                    <a:pt x="11458575" y="0"/>
                  </a:lnTo>
                  <a:lnTo>
                    <a:pt x="11458575" y="447120"/>
                  </a:lnTo>
                  <a:lnTo>
                    <a:pt x="0" y="4471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3810" tIns="34290" rIns="192024" bIns="34290" numCol="1" spcCol="1270" anchor="t" anchorCtr="0">
              <a:noAutofit/>
            </a:bodyPr>
            <a:lstStyle/>
            <a:p>
              <a:pPr marL="228600" lvl="1" indent="-228600" defTabSz="9334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en-US" sz="2100" b="1" dirty="0"/>
                <a:t>Edward Ross</a:t>
              </a:r>
              <a:r>
                <a:rPr lang="en-US" sz="2100" dirty="0"/>
                <a:t>, Jr., MBA, President &amp; CEO, ReadyDock, Inc., Member, </a:t>
              </a:r>
              <a:r>
                <a:rPr lang="en-US" sz="2100" dirty="0" err="1"/>
                <a:t>MassMedical</a:t>
              </a:r>
              <a:r>
                <a:rPr lang="en-US" sz="2100" dirty="0"/>
                <a:t> Angels and Launchpad Venture Group</a:t>
              </a:r>
            </a:p>
          </p:txBody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46ED1596-F78C-EE41-9B99-89D086415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Presenters &amp; Faculty</a:t>
            </a:r>
          </a:p>
        </p:txBody>
      </p:sp>
    </p:spTree>
    <p:extLst>
      <p:ext uri="{BB962C8B-B14F-4D97-AF65-F5344CB8AC3E}">
        <p14:creationId xmlns:p14="http://schemas.microsoft.com/office/powerpoint/2010/main" val="3498150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8293668-8F3D-E148-909C-FBCE075B5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</a:t>
            </a:r>
            <a:r>
              <a:rPr lang="en-US" dirty="0" smtClean="0"/>
              <a:t>14: Pres-Seed/ Seed Funding</a:t>
            </a:r>
            <a:endParaRPr lang="en-US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24056894-0649-2B40-8B34-DBF73116784B}"/>
              </a:ext>
            </a:extLst>
          </p:cNvPr>
          <p:cNvSpPr/>
          <p:nvPr/>
        </p:nvSpPr>
        <p:spPr>
          <a:xfrm>
            <a:off x="4096987" y="1576061"/>
            <a:ext cx="7587013" cy="418981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u="sng" dirty="0">
                <a:solidFill>
                  <a:schemeClr val="bg1"/>
                </a:solidFill>
              </a:rPr>
              <a:t>Session Agenda</a:t>
            </a:r>
            <a:endParaRPr lang="en-US" sz="2800" dirty="0">
              <a:solidFill>
                <a:schemeClr val="bg1"/>
              </a:solidFill>
            </a:endParaRP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Pre-Seed / Seed Funding: Overview </a:t>
            </a:r>
            <a:endParaRPr lang="en-US" sz="2800" dirty="0">
              <a:solidFill>
                <a:schemeClr val="bg1"/>
              </a:solidFill>
            </a:endParaRP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QSM Diagnostics - </a:t>
            </a:r>
            <a:r>
              <a:rPr lang="en-US" sz="2800" b="1" dirty="0">
                <a:solidFill>
                  <a:schemeClr val="bg1"/>
                </a:solidFill>
              </a:rPr>
              <a:t>10-Minute Pitch </a:t>
            </a: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Faculty Feedback and </a:t>
            </a:r>
            <a:r>
              <a:rPr lang="en-US" sz="2800" dirty="0" smtClean="0">
                <a:solidFill>
                  <a:schemeClr val="bg1"/>
                </a:solidFill>
              </a:rPr>
              <a:t>Q&amp;A</a:t>
            </a:r>
            <a:endParaRPr lang="en-US" sz="2800" dirty="0">
              <a:solidFill>
                <a:schemeClr val="bg1"/>
              </a:solidFill>
            </a:endParaRP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Octagon Therapeutics - 10-minute </a:t>
            </a:r>
            <a:r>
              <a:rPr lang="en-US" sz="2800" b="1" dirty="0">
                <a:solidFill>
                  <a:schemeClr val="bg1"/>
                </a:solidFill>
              </a:rPr>
              <a:t>Pitch</a:t>
            </a: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Faculty Feedback and </a:t>
            </a:r>
            <a:r>
              <a:rPr lang="en-US" sz="2800" dirty="0" smtClean="0">
                <a:solidFill>
                  <a:schemeClr val="bg1"/>
                </a:solidFill>
              </a:rPr>
              <a:t>Q&amp;A</a:t>
            </a:r>
            <a:endParaRPr lang="en-US" sz="2800" dirty="0">
              <a:solidFill>
                <a:schemeClr val="bg1"/>
              </a:solidFill>
            </a:endParaRP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Audience Q&amp;A / Wrap-Up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32" y="1853837"/>
            <a:ext cx="3355371" cy="15947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917" y="3749039"/>
            <a:ext cx="2192907" cy="219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87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>
            <a:extLst>
              <a:ext uri="{FF2B5EF4-FFF2-40B4-BE49-F238E27FC236}">
                <a16:creationId xmlns:a16="http://schemas.microsoft.com/office/drawing/2014/main" id="{9FBB06BA-EFF1-0E4B-9EA4-5AE64A0B9633}"/>
              </a:ext>
            </a:extLst>
          </p:cNvPr>
          <p:cNvSpPr/>
          <p:nvPr/>
        </p:nvSpPr>
        <p:spPr>
          <a:xfrm>
            <a:off x="664909" y="1967006"/>
            <a:ext cx="4507981" cy="2644183"/>
          </a:xfrm>
          <a:custGeom>
            <a:avLst/>
            <a:gdLst>
              <a:gd name="connsiteX0" fmla="*/ 0 w 3021303"/>
              <a:gd name="connsiteY0" fmla="*/ 0 h 1208521"/>
              <a:gd name="connsiteX1" fmla="*/ 2417043 w 3021303"/>
              <a:gd name="connsiteY1" fmla="*/ 0 h 1208521"/>
              <a:gd name="connsiteX2" fmla="*/ 3021303 w 3021303"/>
              <a:gd name="connsiteY2" fmla="*/ 604261 h 1208521"/>
              <a:gd name="connsiteX3" fmla="*/ 2417043 w 3021303"/>
              <a:gd name="connsiteY3" fmla="*/ 1208521 h 1208521"/>
              <a:gd name="connsiteX4" fmla="*/ 0 w 3021303"/>
              <a:gd name="connsiteY4" fmla="*/ 1208521 h 1208521"/>
              <a:gd name="connsiteX5" fmla="*/ 604261 w 3021303"/>
              <a:gd name="connsiteY5" fmla="*/ 604261 h 1208521"/>
              <a:gd name="connsiteX6" fmla="*/ 0 w 3021303"/>
              <a:gd name="connsiteY6" fmla="*/ 0 h 1208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21303" h="1208521">
                <a:moveTo>
                  <a:pt x="0" y="0"/>
                </a:moveTo>
                <a:lnTo>
                  <a:pt x="2417043" y="0"/>
                </a:lnTo>
                <a:lnTo>
                  <a:pt x="3021303" y="604261"/>
                </a:lnTo>
                <a:lnTo>
                  <a:pt x="2417043" y="1208521"/>
                </a:lnTo>
                <a:lnTo>
                  <a:pt x="0" y="1208521"/>
                </a:lnTo>
                <a:lnTo>
                  <a:pt x="604261" y="60426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08274" tIns="34671" rIns="638931" bIns="34671" numCol="1" spcCol="1270" anchor="ctr" anchorCtr="0">
            <a:noAutofit/>
          </a:bodyPr>
          <a:lstStyle/>
          <a:p>
            <a:pPr marL="0" lvl="0" indent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800" kern="1200" dirty="0" smtClean="0"/>
              <a:t>YOU!</a:t>
            </a:r>
            <a:endParaRPr lang="en-US" sz="4800" kern="1200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9E0A9250-9464-634A-B19E-4DEFF159BA30}"/>
              </a:ext>
            </a:extLst>
          </p:cNvPr>
          <p:cNvSpPr/>
          <p:nvPr/>
        </p:nvSpPr>
        <p:spPr>
          <a:xfrm>
            <a:off x="5587794" y="1987739"/>
            <a:ext cx="5136811" cy="2602716"/>
          </a:xfrm>
          <a:custGeom>
            <a:avLst/>
            <a:gdLst>
              <a:gd name="connsiteX0" fmla="*/ 0 w 2417043"/>
              <a:gd name="connsiteY0" fmla="*/ 0 h 2441403"/>
              <a:gd name="connsiteX1" fmla="*/ 2417043 w 2417043"/>
              <a:gd name="connsiteY1" fmla="*/ 0 h 2441403"/>
              <a:gd name="connsiteX2" fmla="*/ 2417043 w 2417043"/>
              <a:gd name="connsiteY2" fmla="*/ 2441403 h 2441403"/>
              <a:gd name="connsiteX3" fmla="*/ 0 w 2417043"/>
              <a:gd name="connsiteY3" fmla="*/ 2441403 h 2441403"/>
              <a:gd name="connsiteX4" fmla="*/ 0 w 2417043"/>
              <a:gd name="connsiteY4" fmla="*/ 0 h 2441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7043" h="2441403">
                <a:moveTo>
                  <a:pt x="0" y="0"/>
                </a:moveTo>
                <a:lnTo>
                  <a:pt x="2417043" y="0"/>
                </a:lnTo>
                <a:lnTo>
                  <a:pt x="2417043" y="2441403"/>
                </a:lnTo>
                <a:lnTo>
                  <a:pt x="0" y="244140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dirty="0" smtClean="0"/>
              <a:t>Evangelist</a:t>
            </a:r>
            <a:endParaRPr lang="en-US" sz="2600" kern="1200" dirty="0"/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dirty="0" smtClean="0"/>
              <a:t>Exude Energy and Expertise</a:t>
            </a:r>
            <a:endParaRPr lang="en-US" sz="2600" kern="1200" dirty="0"/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kern="1200" dirty="0" smtClean="0"/>
              <a:t>“Skin In The Game”</a:t>
            </a:r>
            <a:endParaRPr lang="en-US" sz="2600" kern="1200" dirty="0"/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dirty="0" smtClean="0"/>
              <a:t>Track Record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dirty="0" smtClean="0"/>
              <a:t>Customer Knowledge and Support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kern="1200" dirty="0" smtClean="0"/>
              <a:t>Team</a:t>
            </a:r>
            <a:endParaRPr lang="en-US" sz="2600" kern="1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50FA8FC-72D9-9148-A0FE-FE0E6F223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 Hard, Focused Look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29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>
            <a:extLst>
              <a:ext uri="{FF2B5EF4-FFF2-40B4-BE49-F238E27FC236}">
                <a16:creationId xmlns:a16="http://schemas.microsoft.com/office/drawing/2014/main" id="{9FBB06BA-EFF1-0E4B-9EA4-5AE64A0B9633}"/>
              </a:ext>
            </a:extLst>
          </p:cNvPr>
          <p:cNvSpPr/>
          <p:nvPr/>
        </p:nvSpPr>
        <p:spPr>
          <a:xfrm>
            <a:off x="664909" y="1967006"/>
            <a:ext cx="4507981" cy="2644183"/>
          </a:xfrm>
          <a:custGeom>
            <a:avLst/>
            <a:gdLst>
              <a:gd name="connsiteX0" fmla="*/ 0 w 3021303"/>
              <a:gd name="connsiteY0" fmla="*/ 0 h 1208521"/>
              <a:gd name="connsiteX1" fmla="*/ 2417043 w 3021303"/>
              <a:gd name="connsiteY1" fmla="*/ 0 h 1208521"/>
              <a:gd name="connsiteX2" fmla="*/ 3021303 w 3021303"/>
              <a:gd name="connsiteY2" fmla="*/ 604261 h 1208521"/>
              <a:gd name="connsiteX3" fmla="*/ 2417043 w 3021303"/>
              <a:gd name="connsiteY3" fmla="*/ 1208521 h 1208521"/>
              <a:gd name="connsiteX4" fmla="*/ 0 w 3021303"/>
              <a:gd name="connsiteY4" fmla="*/ 1208521 h 1208521"/>
              <a:gd name="connsiteX5" fmla="*/ 604261 w 3021303"/>
              <a:gd name="connsiteY5" fmla="*/ 604261 h 1208521"/>
              <a:gd name="connsiteX6" fmla="*/ 0 w 3021303"/>
              <a:gd name="connsiteY6" fmla="*/ 0 h 1208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21303" h="1208521">
                <a:moveTo>
                  <a:pt x="0" y="0"/>
                </a:moveTo>
                <a:lnTo>
                  <a:pt x="2417043" y="0"/>
                </a:lnTo>
                <a:lnTo>
                  <a:pt x="3021303" y="604261"/>
                </a:lnTo>
                <a:lnTo>
                  <a:pt x="2417043" y="1208521"/>
                </a:lnTo>
                <a:lnTo>
                  <a:pt x="0" y="1208521"/>
                </a:lnTo>
                <a:lnTo>
                  <a:pt x="604261" y="60426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08274" tIns="34671" rIns="638931" bIns="34671" numCol="1" spcCol="1270" anchor="ctr" anchorCtr="0">
            <a:noAutofit/>
          </a:bodyPr>
          <a:lstStyle/>
          <a:p>
            <a:pPr marL="0" lvl="0" indent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800" kern="1200" dirty="0" smtClean="0"/>
              <a:t>WHO?!</a:t>
            </a:r>
            <a:endParaRPr lang="en-US" sz="4800" kern="1200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9E0A9250-9464-634A-B19E-4DEFF159BA30}"/>
              </a:ext>
            </a:extLst>
          </p:cNvPr>
          <p:cNvSpPr/>
          <p:nvPr/>
        </p:nvSpPr>
        <p:spPr>
          <a:xfrm>
            <a:off x="5587794" y="1426036"/>
            <a:ext cx="5136811" cy="2602716"/>
          </a:xfrm>
          <a:custGeom>
            <a:avLst/>
            <a:gdLst>
              <a:gd name="connsiteX0" fmla="*/ 0 w 2417043"/>
              <a:gd name="connsiteY0" fmla="*/ 0 h 2441403"/>
              <a:gd name="connsiteX1" fmla="*/ 2417043 w 2417043"/>
              <a:gd name="connsiteY1" fmla="*/ 0 h 2441403"/>
              <a:gd name="connsiteX2" fmla="*/ 2417043 w 2417043"/>
              <a:gd name="connsiteY2" fmla="*/ 2441403 h 2441403"/>
              <a:gd name="connsiteX3" fmla="*/ 0 w 2417043"/>
              <a:gd name="connsiteY3" fmla="*/ 2441403 h 2441403"/>
              <a:gd name="connsiteX4" fmla="*/ 0 w 2417043"/>
              <a:gd name="connsiteY4" fmla="*/ 0 h 2441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7043" h="2441403">
                <a:moveTo>
                  <a:pt x="0" y="0"/>
                </a:moveTo>
                <a:lnTo>
                  <a:pt x="2417043" y="0"/>
                </a:lnTo>
                <a:lnTo>
                  <a:pt x="2417043" y="2441403"/>
                </a:lnTo>
                <a:lnTo>
                  <a:pt x="0" y="244140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dirty="0" smtClean="0"/>
              <a:t>1-1 - Personal</a:t>
            </a:r>
            <a:endParaRPr lang="en-US" sz="2600" kern="1200" dirty="0"/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dirty="0" smtClean="0"/>
              <a:t>Seed stage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dirty="0" smtClean="0"/>
              <a:t>Industry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dirty="0" smtClean="0"/>
              <a:t>Buys Into You, Your Vision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kern="1200" dirty="0" smtClean="0"/>
              <a:t>Strategic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dirty="0" smtClean="0"/>
              <a:t>Energized to Evangelize and Connect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US" sz="2600" dirty="0" smtClean="0"/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dirty="0" smtClean="0"/>
              <a:t>Angels/HNW Individuals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dirty="0" smtClean="0"/>
              <a:t>Angel Groups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dirty="0" smtClean="0"/>
              <a:t>Family Offices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US" sz="2600" kern="1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50FA8FC-72D9-9148-A0FE-FE0E6F223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 Hard, Focused Look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31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>
            <a:extLst>
              <a:ext uri="{FF2B5EF4-FFF2-40B4-BE49-F238E27FC236}">
                <a16:creationId xmlns:a16="http://schemas.microsoft.com/office/drawing/2014/main" id="{9FBB06BA-EFF1-0E4B-9EA4-5AE64A0B9633}"/>
              </a:ext>
            </a:extLst>
          </p:cNvPr>
          <p:cNvSpPr/>
          <p:nvPr/>
        </p:nvSpPr>
        <p:spPr>
          <a:xfrm>
            <a:off x="664909" y="1967006"/>
            <a:ext cx="4507981" cy="2644183"/>
          </a:xfrm>
          <a:custGeom>
            <a:avLst/>
            <a:gdLst>
              <a:gd name="connsiteX0" fmla="*/ 0 w 3021303"/>
              <a:gd name="connsiteY0" fmla="*/ 0 h 1208521"/>
              <a:gd name="connsiteX1" fmla="*/ 2417043 w 3021303"/>
              <a:gd name="connsiteY1" fmla="*/ 0 h 1208521"/>
              <a:gd name="connsiteX2" fmla="*/ 3021303 w 3021303"/>
              <a:gd name="connsiteY2" fmla="*/ 604261 h 1208521"/>
              <a:gd name="connsiteX3" fmla="*/ 2417043 w 3021303"/>
              <a:gd name="connsiteY3" fmla="*/ 1208521 h 1208521"/>
              <a:gd name="connsiteX4" fmla="*/ 0 w 3021303"/>
              <a:gd name="connsiteY4" fmla="*/ 1208521 h 1208521"/>
              <a:gd name="connsiteX5" fmla="*/ 604261 w 3021303"/>
              <a:gd name="connsiteY5" fmla="*/ 604261 h 1208521"/>
              <a:gd name="connsiteX6" fmla="*/ 0 w 3021303"/>
              <a:gd name="connsiteY6" fmla="*/ 0 h 1208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21303" h="1208521">
                <a:moveTo>
                  <a:pt x="0" y="0"/>
                </a:moveTo>
                <a:lnTo>
                  <a:pt x="2417043" y="0"/>
                </a:lnTo>
                <a:lnTo>
                  <a:pt x="3021303" y="604261"/>
                </a:lnTo>
                <a:lnTo>
                  <a:pt x="2417043" y="1208521"/>
                </a:lnTo>
                <a:lnTo>
                  <a:pt x="0" y="1208521"/>
                </a:lnTo>
                <a:lnTo>
                  <a:pt x="604261" y="60426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08274" tIns="34671" rIns="638931" bIns="34671" numCol="1" spcCol="1270" anchor="ctr" anchorCtr="0">
            <a:noAutofit/>
          </a:bodyPr>
          <a:lstStyle/>
          <a:p>
            <a:pPr marL="0" lvl="0" indent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800" kern="1200" dirty="0" smtClean="0"/>
              <a:t>HOW!</a:t>
            </a:r>
            <a:endParaRPr lang="en-US" sz="4800" kern="1200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9E0A9250-9464-634A-B19E-4DEFF159BA30}"/>
              </a:ext>
            </a:extLst>
          </p:cNvPr>
          <p:cNvSpPr/>
          <p:nvPr/>
        </p:nvSpPr>
        <p:spPr>
          <a:xfrm>
            <a:off x="5474854" y="1060833"/>
            <a:ext cx="6364720" cy="4684640"/>
          </a:xfrm>
          <a:custGeom>
            <a:avLst/>
            <a:gdLst>
              <a:gd name="connsiteX0" fmla="*/ 0 w 2417043"/>
              <a:gd name="connsiteY0" fmla="*/ 0 h 2441403"/>
              <a:gd name="connsiteX1" fmla="*/ 2417043 w 2417043"/>
              <a:gd name="connsiteY1" fmla="*/ 0 h 2441403"/>
              <a:gd name="connsiteX2" fmla="*/ 2417043 w 2417043"/>
              <a:gd name="connsiteY2" fmla="*/ 2441403 h 2441403"/>
              <a:gd name="connsiteX3" fmla="*/ 0 w 2417043"/>
              <a:gd name="connsiteY3" fmla="*/ 2441403 h 2441403"/>
              <a:gd name="connsiteX4" fmla="*/ 0 w 2417043"/>
              <a:gd name="connsiteY4" fmla="*/ 0 h 2441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7043" h="2441403">
                <a:moveTo>
                  <a:pt x="0" y="0"/>
                </a:moveTo>
                <a:lnTo>
                  <a:pt x="2417043" y="0"/>
                </a:lnTo>
                <a:lnTo>
                  <a:pt x="2417043" y="2441403"/>
                </a:lnTo>
                <a:lnTo>
                  <a:pt x="0" y="244140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dirty="0" smtClean="0"/>
              <a:t>Write it down! Keep it up!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dirty="0" smtClean="0"/>
              <a:t>Be brief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dirty="0" smtClean="0"/>
              <a:t>Ask for input and advice….not ~ $$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dirty="0" smtClean="0"/>
              <a:t>Personal – business and technical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dirty="0" smtClean="0"/>
              <a:t>LinkedIn (X-ray and Email Hunter)</a:t>
            </a:r>
            <a:endParaRPr lang="en-US" sz="2600" kern="1200" dirty="0"/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dirty="0" smtClean="0"/>
              <a:t>Local associations, schools and networks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dirty="0" smtClean="0"/>
              <a:t>Customers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dirty="0" smtClean="0"/>
              <a:t>Angel </a:t>
            </a:r>
            <a:r>
              <a:rPr lang="en-US" sz="2600" dirty="0" smtClean="0"/>
              <a:t>groups (Gust, </a:t>
            </a:r>
            <a:r>
              <a:rPr lang="en-US" sz="2600" dirty="0" err="1" smtClean="0"/>
              <a:t>AngelList</a:t>
            </a:r>
            <a:r>
              <a:rPr lang="en-US" sz="2600" dirty="0" smtClean="0"/>
              <a:t>, Keiretsu)</a:t>
            </a:r>
            <a:endParaRPr lang="en-US" sz="2600" dirty="0" smtClean="0"/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dirty="0" smtClean="0"/>
              <a:t>Industry </a:t>
            </a:r>
            <a:r>
              <a:rPr lang="en-US" sz="2600" i="1" dirty="0" smtClean="0"/>
              <a:t>veterans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600" dirty="0" smtClean="0"/>
              <a:t>Business database search </a:t>
            </a:r>
            <a:r>
              <a:rPr lang="en-US" sz="2600" dirty="0" smtClean="0"/>
              <a:t>(F6S</a:t>
            </a:r>
            <a:r>
              <a:rPr lang="en-US" sz="2600" dirty="0" smtClean="0"/>
              <a:t>, </a:t>
            </a:r>
            <a:r>
              <a:rPr lang="en-US" sz="2600" dirty="0" err="1" smtClean="0"/>
              <a:t>Crunchbase</a:t>
            </a:r>
            <a:r>
              <a:rPr lang="en-US" sz="2600" dirty="0" smtClean="0"/>
              <a:t>)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US" sz="2600" i="1" dirty="0" smtClean="0"/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US" sz="2600" dirty="0" smtClean="0"/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US" sz="2600" kern="1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50FA8FC-72D9-9148-A0FE-FE0E6F223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 Hard, Focused Look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3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Test">
      <a:dk1>
        <a:srgbClr val="117595"/>
      </a:dk1>
      <a:lt1>
        <a:sysClr val="window" lastClr="FFFFFF"/>
      </a:lt1>
      <a:dk2>
        <a:srgbClr val="262F37"/>
      </a:dk2>
      <a:lt2>
        <a:srgbClr val="E8FBFE"/>
      </a:lt2>
      <a:accent1>
        <a:srgbClr val="124E70"/>
      </a:accent1>
      <a:accent2>
        <a:srgbClr val="B3D225"/>
      </a:accent2>
      <a:accent3>
        <a:srgbClr val="136183"/>
      </a:accent3>
      <a:accent4>
        <a:srgbClr val="BFCBEA"/>
      </a:accent4>
      <a:accent5>
        <a:srgbClr val="56097E"/>
      </a:accent5>
      <a:accent6>
        <a:srgbClr val="13171B"/>
      </a:accent6>
      <a:hlink>
        <a:srgbClr val="117595"/>
      </a:hlink>
      <a:folHlink>
        <a:srgbClr val="B3D22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1600" dirty="0" smtClean="0">
            <a:solidFill>
              <a:srgbClr val="262F37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41575</TotalTime>
  <Words>330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PowerPoint Presentation</vt:lpstr>
      <vt:lpstr>Session 14: Pre-Seed/ Seed Funding</vt:lpstr>
      <vt:lpstr>Presenters &amp; Faculty</vt:lpstr>
      <vt:lpstr>Session 14: Pres-Seed/ Seed Funding</vt:lpstr>
      <vt:lpstr>Take A Hard, Focused Look</vt:lpstr>
      <vt:lpstr>Take A Hard, Focused Look</vt:lpstr>
      <vt:lpstr>Take A Hard, Focused Look</vt:lpstr>
    </vt:vector>
  </TitlesOfParts>
  <Company>Catherine Pilffrey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Pilfrey</dc:creator>
  <cp:lastModifiedBy>Ed Ross</cp:lastModifiedBy>
  <cp:revision>821</cp:revision>
  <cp:lastPrinted>2018-06-04T08:04:22Z</cp:lastPrinted>
  <dcterms:created xsi:type="dcterms:W3CDTF">2014-11-03T00:32:45Z</dcterms:created>
  <dcterms:modified xsi:type="dcterms:W3CDTF">2018-06-04T09:33:44Z</dcterms:modified>
</cp:coreProperties>
</file>