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471" r:id="rId3"/>
    <p:sldId id="470" r:id="rId4"/>
    <p:sldId id="474" r:id="rId5"/>
    <p:sldId id="4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an Claseman" initials="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495"/>
    <a:srgbClr val="EA7C11"/>
    <a:srgbClr val="E99F12"/>
    <a:srgbClr val="117595"/>
    <a:srgbClr val="333E48"/>
    <a:srgbClr val="BFD730"/>
    <a:srgbClr val="0B8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1" autoAdjust="0"/>
    <p:restoredTop sz="95714" autoAdjust="0"/>
  </p:normalViewPr>
  <p:slideViewPr>
    <p:cSldViewPr snapToGrid="0" snapToObjects="1">
      <p:cViewPr varScale="1">
        <p:scale>
          <a:sx n="54" d="100"/>
          <a:sy n="54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44B02-7D25-B845-A956-B7D5347A089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BA37-2E23-7C4E-92C5-66DD395E7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1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60DE6-B8D5-654A-97B1-4979B2A5DAB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2CBB-829B-B84F-B34D-DD3C4A22B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60" b="4633"/>
          <a:stretch/>
        </p:blipFill>
        <p:spPr>
          <a:xfrm>
            <a:off x="0" y="2281805"/>
            <a:ext cx="12192000" cy="3619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504" y="3487899"/>
            <a:ext cx="7362823" cy="221281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A4AE4-C78C-354B-A549-EFFD5CABA6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2935" y="2796155"/>
            <a:ext cx="19177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11201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11201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11201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73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409574" y="1143000"/>
            <a:ext cx="11363325" cy="4991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15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2130430"/>
            <a:ext cx="1115377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15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195912"/>
            <a:ext cx="11458575" cy="4930251"/>
          </a:xfrm>
        </p:spPr>
        <p:txBody>
          <a:bodyPr/>
          <a:lstStyle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4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2280868"/>
            <a:ext cx="11430000" cy="3919121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123678"/>
            <a:ext cx="12192000" cy="971717"/>
          </a:xfrm>
          <a:prstGeom prst="rect">
            <a:avLst/>
          </a:prstGeom>
          <a:solidFill>
            <a:srgbClr val="0B88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B88A6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09600" y="1726058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09575" y="1246306"/>
            <a:ext cx="11429999" cy="725369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&lt;Takeaway&gt;</a:t>
            </a:r>
          </a:p>
        </p:txBody>
      </p:sp>
    </p:spTree>
    <p:extLst>
      <p:ext uri="{BB962C8B-B14F-4D97-AF65-F5344CB8AC3E}">
        <p14:creationId xmlns:p14="http://schemas.microsoft.com/office/powerpoint/2010/main" val="167381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ctio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4714" y="1736461"/>
            <a:ext cx="9588489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3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9102" y="1195912"/>
            <a:ext cx="5575298" cy="4930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599" y="1195912"/>
            <a:ext cx="5680075" cy="4930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8362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2" y="1204119"/>
            <a:ext cx="55774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2" y="1843881"/>
            <a:ext cx="5577415" cy="42822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204119"/>
            <a:ext cx="56843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843881"/>
            <a:ext cx="5684307" cy="42822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075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04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273050"/>
            <a:ext cx="42301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71109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25" y="1435103"/>
            <a:ext cx="42301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1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2" y="257857"/>
            <a:ext cx="11458575" cy="812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2" y="1195912"/>
            <a:ext cx="11458575" cy="493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052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6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B88A6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rgbClr val="333E48"/>
          </a:solidFill>
          <a:latin typeface="+mn-lt"/>
          <a:ea typeface="+mn-ea"/>
          <a:cs typeface="+mn-cs"/>
        </a:defRPr>
      </a:lvl1pPr>
      <a:lvl2pPr marL="742950" indent="-18288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200" kern="1200">
          <a:solidFill>
            <a:srgbClr val="0B88A6"/>
          </a:solidFill>
          <a:latin typeface="+mn-lt"/>
          <a:ea typeface="+mn-ea"/>
          <a:cs typeface="+mn-cs"/>
        </a:defRPr>
      </a:lvl2pPr>
      <a:lvl3pPr marL="1143000" indent="-18288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rgbClr val="333E4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BFD730"/>
        </a:buClr>
        <a:buFont typeface="Arial"/>
        <a:buChar char="•"/>
        <a:defRPr sz="1800" kern="1200">
          <a:solidFill>
            <a:srgbClr val="333E4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BFD730"/>
        </a:buClr>
        <a:buFont typeface="Arial"/>
        <a:buChar char="•"/>
        <a:defRPr sz="2000" kern="1200">
          <a:solidFill>
            <a:srgbClr val="333E4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Creating a Winning Early-Stage Funding Pitch</a:t>
            </a:r>
            <a:endParaRPr lang="en-US" dirty="0"/>
          </a:p>
          <a:p>
            <a:r>
              <a:rPr lang="en-US" dirty="0"/>
              <a:t>BIO Bootcamp Session 16</a:t>
            </a:r>
          </a:p>
          <a:p>
            <a:endParaRPr lang="en-US" dirty="0"/>
          </a:p>
          <a:p>
            <a:r>
              <a:rPr lang="en-US" sz="1400" dirty="0"/>
              <a:t>June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0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293668-8F3D-E148-909C-FBCE075B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16: Early Stage Funding Pitch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EFFDBDD-ED19-E544-B677-71C81C6D337E}"/>
              </a:ext>
            </a:extLst>
          </p:cNvPr>
          <p:cNvSpPr/>
          <p:nvPr/>
        </p:nvSpPr>
        <p:spPr>
          <a:xfrm>
            <a:off x="1606013" y="1433420"/>
            <a:ext cx="9037122" cy="4587370"/>
          </a:xfrm>
          <a:prstGeom prst="roundRect">
            <a:avLst/>
          </a:prstGeom>
          <a:gradFill>
            <a:gsLst>
              <a:gs pos="100000">
                <a:schemeClr val="accent3">
                  <a:lumMod val="75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Session Description</a:t>
            </a:r>
          </a:p>
          <a:p>
            <a:pPr algn="ctr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</a:rPr>
              <a:t>Early-stage valuation points are frequently aligned with Phase II clinical trial inflection points from an investor perspective. Additionally, the probability of strategic investors and a milestone based exit are available. This requires a pitch that satisfies a broader audience.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In this segment, two companies will present their investor pitch and receive feedback from the faculty panel</a:t>
            </a:r>
            <a:r>
              <a:rPr lang="en-US" sz="28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39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CC9AFE-90E4-8049-A288-E4E9484B361E}"/>
              </a:ext>
            </a:extLst>
          </p:cNvPr>
          <p:cNvGrpSpPr/>
          <p:nvPr/>
        </p:nvGrpSpPr>
        <p:grpSpPr>
          <a:xfrm>
            <a:off x="419100" y="1323328"/>
            <a:ext cx="11458575" cy="4820037"/>
            <a:chOff x="419100" y="1323328"/>
            <a:chExt cx="11458575" cy="482003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E072BE3-C972-9047-AB26-552DAD97F8A5}"/>
                </a:ext>
              </a:extLst>
            </p:cNvPr>
            <p:cNvSpPr/>
            <p:nvPr/>
          </p:nvSpPr>
          <p:spPr>
            <a:xfrm>
              <a:off x="419100" y="1323328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Presenters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B79CA63-15CF-634B-B8D7-DCE0D1826543}"/>
                </a:ext>
              </a:extLst>
            </p:cNvPr>
            <p:cNvSpPr/>
            <p:nvPr/>
          </p:nvSpPr>
          <p:spPr>
            <a:xfrm>
              <a:off x="419100" y="1883838"/>
              <a:ext cx="11458575" cy="726570"/>
            </a:xfrm>
            <a:custGeom>
              <a:avLst/>
              <a:gdLst>
                <a:gd name="connsiteX0" fmla="*/ 0 w 11458575"/>
                <a:gd name="connsiteY0" fmla="*/ 0 h 726570"/>
                <a:gd name="connsiteX1" fmla="*/ 11458575 w 11458575"/>
                <a:gd name="connsiteY1" fmla="*/ 0 h 726570"/>
                <a:gd name="connsiteX2" fmla="*/ 11458575 w 11458575"/>
                <a:gd name="connsiteY2" fmla="*/ 726570 h 726570"/>
                <a:gd name="connsiteX3" fmla="*/ 0 w 11458575"/>
                <a:gd name="connsiteY3" fmla="*/ 726570 h 726570"/>
                <a:gd name="connsiteX4" fmla="*/ 0 w 11458575"/>
                <a:gd name="connsiteY4" fmla="*/ 0 h 72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726570">
                  <a:moveTo>
                    <a:pt x="0" y="0"/>
                  </a:moveTo>
                  <a:lnTo>
                    <a:pt x="11458575" y="0"/>
                  </a:lnTo>
                  <a:lnTo>
                    <a:pt x="11458575" y="726570"/>
                  </a:lnTo>
                  <a:lnTo>
                    <a:pt x="0" y="726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Jeff Behrens</a:t>
              </a:r>
              <a:r>
                <a:rPr lang="en-US" sz="2100" kern="1200" dirty="0"/>
                <a:t>, MS, MBA, President &amp; CEO of </a:t>
              </a:r>
              <a:r>
                <a:rPr lang="en-US" sz="2100" kern="1200" dirty="0" err="1"/>
                <a:t>Siamab</a:t>
              </a:r>
              <a:r>
                <a:rPr lang="en-US" sz="2100" kern="1200" dirty="0"/>
                <a:t> Therapeutics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Ashley </a:t>
              </a:r>
              <a:r>
                <a:rPr lang="en-US" sz="2100" b="1" kern="1200" dirty="0" err="1"/>
                <a:t>Kalinauskas</a:t>
              </a:r>
              <a:r>
                <a:rPr lang="en-US" sz="2100" kern="1200" dirty="0"/>
                <a:t>, MS, Founder and CEO, </a:t>
              </a:r>
              <a:r>
                <a:rPr lang="en-US" sz="2100" kern="1200" dirty="0" err="1"/>
                <a:t>Torigen</a:t>
              </a:r>
              <a:r>
                <a:rPr lang="en-US" sz="2100" kern="1200" dirty="0"/>
                <a:t> Pharmaceuticals</a:t>
              </a: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38CFC9E-0E56-844A-8181-B84B2978EDE3}"/>
                </a:ext>
              </a:extLst>
            </p:cNvPr>
            <p:cNvSpPr/>
            <p:nvPr/>
          </p:nvSpPr>
          <p:spPr>
            <a:xfrm>
              <a:off x="419100" y="2726521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Faculty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81D2114-5D24-D144-B296-8D01E8BDD024}"/>
                </a:ext>
              </a:extLst>
            </p:cNvPr>
            <p:cNvSpPr/>
            <p:nvPr/>
          </p:nvSpPr>
          <p:spPr>
            <a:xfrm>
              <a:off x="419100" y="3258003"/>
              <a:ext cx="11458575" cy="1732590"/>
            </a:xfrm>
            <a:custGeom>
              <a:avLst/>
              <a:gdLst>
                <a:gd name="connsiteX0" fmla="*/ 0 w 11458575"/>
                <a:gd name="connsiteY0" fmla="*/ 0 h 1732590"/>
                <a:gd name="connsiteX1" fmla="*/ 11458575 w 11458575"/>
                <a:gd name="connsiteY1" fmla="*/ 0 h 1732590"/>
                <a:gd name="connsiteX2" fmla="*/ 11458575 w 11458575"/>
                <a:gd name="connsiteY2" fmla="*/ 1732590 h 1732590"/>
                <a:gd name="connsiteX3" fmla="*/ 0 w 11458575"/>
                <a:gd name="connsiteY3" fmla="*/ 1732590 h 1732590"/>
                <a:gd name="connsiteX4" fmla="*/ 0 w 11458575"/>
                <a:gd name="connsiteY4" fmla="*/ 0 h 173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1732590">
                  <a:moveTo>
                    <a:pt x="0" y="0"/>
                  </a:moveTo>
                  <a:lnTo>
                    <a:pt x="11458575" y="0"/>
                  </a:lnTo>
                  <a:lnTo>
                    <a:pt x="11458575" y="1732590"/>
                  </a:lnTo>
                  <a:lnTo>
                    <a:pt x="0" y="17325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Benjamin Chen</a:t>
              </a:r>
              <a:r>
                <a:rPr lang="en-US" sz="2100" kern="1200" dirty="0"/>
                <a:t>, PhD, Managing Partner, Ignatius Transaction Partners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James Foley</a:t>
              </a:r>
              <a:r>
                <a:rPr lang="en-US" sz="2100" kern="1200" dirty="0"/>
                <a:t>, PhD, CEO Aqua Partners, former head of Business Development, Bristol Myers Squibb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Edward Ross</a:t>
              </a:r>
              <a:r>
                <a:rPr lang="en-US" sz="2100" kern="1200" dirty="0"/>
                <a:t>, Jr., MBA, President &amp; CEO, </a:t>
              </a:r>
              <a:r>
                <a:rPr lang="en-US" sz="2100" kern="1200" dirty="0" err="1"/>
                <a:t>ReadyDock</a:t>
              </a:r>
              <a:r>
                <a:rPr lang="en-US" sz="2100" kern="1200" dirty="0"/>
                <a:t>, Inc., Member, </a:t>
              </a:r>
              <a:r>
                <a:rPr lang="en-US" sz="2100" kern="1200" dirty="0" err="1"/>
                <a:t>MassMedical</a:t>
              </a:r>
              <a:r>
                <a:rPr lang="en-US" sz="2100" kern="1200" dirty="0"/>
                <a:t> Angels and Launchpad Venture Group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39D2B6B-6C92-D249-A66C-82F39A51DFBA}"/>
                </a:ext>
              </a:extLst>
            </p:cNvPr>
            <p:cNvSpPr/>
            <p:nvPr/>
          </p:nvSpPr>
          <p:spPr>
            <a:xfrm>
              <a:off x="419100" y="5064490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Moderator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05A73E8-2384-214A-AFA0-8770BA5DBF5A}"/>
                </a:ext>
              </a:extLst>
            </p:cNvPr>
            <p:cNvSpPr/>
            <p:nvPr/>
          </p:nvSpPr>
          <p:spPr>
            <a:xfrm>
              <a:off x="419100" y="5696245"/>
              <a:ext cx="11458575" cy="447120"/>
            </a:xfrm>
            <a:custGeom>
              <a:avLst/>
              <a:gdLst>
                <a:gd name="connsiteX0" fmla="*/ 0 w 11458575"/>
                <a:gd name="connsiteY0" fmla="*/ 0 h 447120"/>
                <a:gd name="connsiteX1" fmla="*/ 11458575 w 11458575"/>
                <a:gd name="connsiteY1" fmla="*/ 0 h 447120"/>
                <a:gd name="connsiteX2" fmla="*/ 11458575 w 11458575"/>
                <a:gd name="connsiteY2" fmla="*/ 447120 h 447120"/>
                <a:gd name="connsiteX3" fmla="*/ 0 w 11458575"/>
                <a:gd name="connsiteY3" fmla="*/ 447120 h 447120"/>
                <a:gd name="connsiteX4" fmla="*/ 0 w 11458575"/>
                <a:gd name="connsiteY4" fmla="*/ 0 h 44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447120">
                  <a:moveTo>
                    <a:pt x="0" y="0"/>
                  </a:moveTo>
                  <a:lnTo>
                    <a:pt x="11458575" y="0"/>
                  </a:lnTo>
                  <a:lnTo>
                    <a:pt x="11458575" y="447120"/>
                  </a:lnTo>
                  <a:lnTo>
                    <a:pt x="0" y="447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Amy Siegel</a:t>
              </a:r>
              <a:r>
                <a:rPr lang="en-US" sz="2100" kern="1200" dirty="0"/>
                <a:t>, MALD, Founder and Principal, S2N Health, LLC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46ED1596-F78C-EE41-9B99-89D08641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 &amp; Faculty</a:t>
            </a:r>
          </a:p>
        </p:txBody>
      </p:sp>
    </p:spTree>
    <p:extLst>
      <p:ext uri="{BB962C8B-B14F-4D97-AF65-F5344CB8AC3E}">
        <p14:creationId xmlns:p14="http://schemas.microsoft.com/office/powerpoint/2010/main" val="349815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293668-8F3D-E148-909C-FBCE075B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16: Early Stage Funding Pitch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4056894-0649-2B40-8B34-DBF73116784B}"/>
              </a:ext>
            </a:extLst>
          </p:cNvPr>
          <p:cNvSpPr/>
          <p:nvPr/>
        </p:nvSpPr>
        <p:spPr>
          <a:xfrm>
            <a:off x="2268187" y="1915695"/>
            <a:ext cx="7587013" cy="418981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Session Agenda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Early-Stage Funding Pitch: </a:t>
            </a:r>
            <a:r>
              <a:rPr lang="en-US" sz="2800">
                <a:solidFill>
                  <a:schemeClr val="bg1"/>
                </a:solidFill>
              </a:rPr>
              <a:t>Getting Started 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err="1">
                <a:solidFill>
                  <a:schemeClr val="bg1"/>
                </a:solidFill>
              </a:rPr>
              <a:t>Torigen</a:t>
            </a:r>
            <a:r>
              <a:rPr lang="en-US" sz="2800" b="1" dirty="0">
                <a:solidFill>
                  <a:schemeClr val="bg1"/>
                </a:solidFill>
              </a:rPr>
              <a:t> Pharmaceuticals 10-Minute Pitch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Faculty Feedback and Q&amp;A – </a:t>
            </a:r>
            <a:r>
              <a:rPr lang="en-US" sz="2800" dirty="0" err="1">
                <a:solidFill>
                  <a:schemeClr val="bg1"/>
                </a:solidFill>
              </a:rPr>
              <a:t>Torigen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err="1">
                <a:solidFill>
                  <a:schemeClr val="bg1"/>
                </a:solidFill>
              </a:rPr>
              <a:t>Siamab</a:t>
            </a:r>
            <a:r>
              <a:rPr lang="en-US" sz="2800" b="1" dirty="0">
                <a:solidFill>
                  <a:schemeClr val="bg1"/>
                </a:solidFill>
              </a:rPr>
              <a:t> Therapeutics 10-minute Pitch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Faculty Feedback and Q&amp;A – </a:t>
            </a:r>
            <a:r>
              <a:rPr lang="en-US" sz="2800" dirty="0" err="1">
                <a:solidFill>
                  <a:schemeClr val="bg1"/>
                </a:solidFill>
              </a:rPr>
              <a:t>Siamab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Audience Q&amp;A / Wrap-Up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DBCB11-B4E1-B446-9AA6-057C400E7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352" y="4107039"/>
            <a:ext cx="1737221" cy="17372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BF1A64-2B4D-2449-9351-A52FC12D69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32" b="30039"/>
          <a:stretch/>
        </p:blipFill>
        <p:spPr>
          <a:xfrm>
            <a:off x="127698" y="3313718"/>
            <a:ext cx="2012045" cy="79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8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FBB06BA-EFF1-0E4B-9EA4-5AE64A0B9633}"/>
              </a:ext>
            </a:extLst>
          </p:cNvPr>
          <p:cNvSpPr/>
          <p:nvPr/>
        </p:nvSpPr>
        <p:spPr>
          <a:xfrm>
            <a:off x="429779" y="1760280"/>
            <a:ext cx="3021303" cy="1208521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Who Am I Pitching?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A9250-9464-634A-B19E-4DEFF159BA30}"/>
              </a:ext>
            </a:extLst>
          </p:cNvPr>
          <p:cNvSpPr/>
          <p:nvPr/>
        </p:nvSpPr>
        <p:spPr>
          <a:xfrm>
            <a:off x="429779" y="3119866"/>
            <a:ext cx="2417043" cy="2441403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Angels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Grantors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Corporate Venture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Venture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/>
              <a:t>Prospective Employees</a:t>
            </a:r>
            <a:endParaRPr lang="en-US" sz="2600" kern="1200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38C06BB-AF09-6D4D-BDBC-4D08EBCC224A}"/>
              </a:ext>
            </a:extLst>
          </p:cNvPr>
          <p:cNvSpPr/>
          <p:nvPr/>
        </p:nvSpPr>
        <p:spPr>
          <a:xfrm>
            <a:off x="3235083" y="1760280"/>
            <a:ext cx="3021303" cy="1208521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549249"/>
              <a:satOff val="1544"/>
              <a:lumOff val="-6340"/>
              <a:alphaOff val="0"/>
            </a:schemeClr>
          </a:fillRef>
          <a:effectRef idx="0">
            <a:schemeClr val="accent2">
              <a:hueOff val="2549249"/>
              <a:satOff val="1544"/>
              <a:lumOff val="-63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What’s the Big Vision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BB589E3-4CED-0B4C-AB41-7CB873FB1ADF}"/>
              </a:ext>
            </a:extLst>
          </p:cNvPr>
          <p:cNvSpPr/>
          <p:nvPr/>
        </p:nvSpPr>
        <p:spPr>
          <a:xfrm>
            <a:off x="3235083" y="3119866"/>
            <a:ext cx="2417043" cy="2441403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Unmet Need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/>
              <a:t>Novel Approach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Platform Potential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Lead Product Opportunity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Deal Space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kern="1200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E52E593-779A-D84A-AFC1-2145B38CE8B7}"/>
              </a:ext>
            </a:extLst>
          </p:cNvPr>
          <p:cNvSpPr/>
          <p:nvPr/>
        </p:nvSpPr>
        <p:spPr>
          <a:xfrm>
            <a:off x="6040387" y="1760280"/>
            <a:ext cx="3021303" cy="1208521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5098499"/>
              <a:satOff val="3087"/>
              <a:lumOff val="-12680"/>
              <a:alphaOff val="0"/>
            </a:schemeClr>
          </a:fillRef>
          <a:effectRef idx="0">
            <a:schemeClr val="accent2">
              <a:hueOff val="5098499"/>
              <a:satOff val="3087"/>
              <a:lumOff val="-1268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Why Do I Want this Money?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D0A05B5-F020-3842-8C24-84E8D4F3F855}"/>
              </a:ext>
            </a:extLst>
          </p:cNvPr>
          <p:cNvSpPr/>
          <p:nvPr/>
        </p:nvSpPr>
        <p:spPr>
          <a:xfrm>
            <a:off x="6040387" y="3119866"/>
            <a:ext cx="2417043" cy="2441403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Milestones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De-Risking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Value Creation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Next Round? 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41D06E4-501F-E64A-A7F9-F1E988A3390A}"/>
              </a:ext>
            </a:extLst>
          </p:cNvPr>
          <p:cNvSpPr/>
          <p:nvPr/>
        </p:nvSpPr>
        <p:spPr>
          <a:xfrm>
            <a:off x="8845691" y="1760280"/>
            <a:ext cx="3021303" cy="1208521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7647748"/>
              <a:satOff val="4631"/>
              <a:lumOff val="-19020"/>
              <a:alphaOff val="0"/>
            </a:schemeClr>
          </a:fillRef>
          <a:effectRef idx="0">
            <a:schemeClr val="accent2">
              <a:hueOff val="7647748"/>
              <a:satOff val="4631"/>
              <a:lumOff val="-1902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Why Should They Trust Me?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CF51684-1745-E543-84D3-3B8674A2C359}"/>
              </a:ext>
            </a:extLst>
          </p:cNvPr>
          <p:cNvSpPr/>
          <p:nvPr/>
        </p:nvSpPr>
        <p:spPr>
          <a:xfrm>
            <a:off x="8845691" y="3119866"/>
            <a:ext cx="2417043" cy="2441403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Science &amp; Data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Team / Track Record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IP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Advisors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/>
              <a:t>Affiliations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0FA8FC-72D9-9148-A0FE-FE0E6F2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Early-Stage Funding Pitch: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6112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Test">
      <a:dk1>
        <a:srgbClr val="117595"/>
      </a:dk1>
      <a:lt1>
        <a:sysClr val="window" lastClr="FFFFFF"/>
      </a:lt1>
      <a:dk2>
        <a:srgbClr val="262F37"/>
      </a:dk2>
      <a:lt2>
        <a:srgbClr val="E8FBFE"/>
      </a:lt2>
      <a:accent1>
        <a:srgbClr val="124E70"/>
      </a:accent1>
      <a:accent2>
        <a:srgbClr val="B3D225"/>
      </a:accent2>
      <a:accent3>
        <a:srgbClr val="136183"/>
      </a:accent3>
      <a:accent4>
        <a:srgbClr val="BFCBEA"/>
      </a:accent4>
      <a:accent5>
        <a:srgbClr val="56097E"/>
      </a:accent5>
      <a:accent6>
        <a:srgbClr val="13171B"/>
      </a:accent6>
      <a:hlink>
        <a:srgbClr val="117595"/>
      </a:hlink>
      <a:folHlink>
        <a:srgbClr val="B3D2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dirty="0" smtClean="0">
            <a:solidFill>
              <a:srgbClr val="262F3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39575</TotalTime>
  <Words>290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Session 16: Early Stage Funding Pitch</vt:lpstr>
      <vt:lpstr>Presenters &amp; Faculty</vt:lpstr>
      <vt:lpstr>Session 16: Early Stage Funding Pitch</vt:lpstr>
      <vt:lpstr>Creating Your Early-Stage Funding Pitch: Getting Started</vt:lpstr>
    </vt:vector>
  </TitlesOfParts>
  <Company>Catherine Pilffrey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Pilfrey</dc:creator>
  <cp:lastModifiedBy>Megan Mough</cp:lastModifiedBy>
  <cp:revision>814</cp:revision>
  <cp:lastPrinted>2018-03-22T17:32:47Z</cp:lastPrinted>
  <dcterms:created xsi:type="dcterms:W3CDTF">2014-11-03T00:32:45Z</dcterms:created>
  <dcterms:modified xsi:type="dcterms:W3CDTF">2018-06-02T20:43:20Z</dcterms:modified>
</cp:coreProperties>
</file>