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7" r:id="rId1"/>
  </p:sldMasterIdLst>
  <p:notesMasterIdLst>
    <p:notesMasterId r:id="rId17"/>
  </p:notesMasterIdLst>
  <p:sldIdLst>
    <p:sldId id="256" r:id="rId2"/>
    <p:sldId id="259" r:id="rId3"/>
    <p:sldId id="260" r:id="rId4"/>
    <p:sldId id="258" r:id="rId5"/>
    <p:sldId id="372" r:id="rId6"/>
    <p:sldId id="373" r:id="rId7"/>
    <p:sldId id="376" r:id="rId8"/>
    <p:sldId id="377" r:id="rId9"/>
    <p:sldId id="378" r:id="rId10"/>
    <p:sldId id="379" r:id="rId11"/>
    <p:sldId id="380" r:id="rId12"/>
    <p:sldId id="381" r:id="rId13"/>
    <p:sldId id="267" r:id="rId14"/>
    <p:sldId id="265" r:id="rId15"/>
    <p:sldId id="38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68" userDrawn="1">
          <p15:clr>
            <a:srgbClr val="A4A3A4"/>
          </p15:clr>
        </p15:guide>
        <p15:guide id="4" orient="horz" pos="2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6"/>
    <p:restoredTop sz="94704"/>
  </p:normalViewPr>
  <p:slideViewPr>
    <p:cSldViewPr snapToObjects="1">
      <p:cViewPr varScale="1">
        <p:scale>
          <a:sx n="64" d="100"/>
          <a:sy n="64" d="100"/>
        </p:scale>
        <p:origin x="1060" y="36"/>
      </p:cViewPr>
      <p:guideLst>
        <p:guide orient="horz" pos="576"/>
        <p:guide pos="3840"/>
        <p:guide orient="horz" pos="768"/>
        <p:guide orient="horz" pos="2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7" d="100"/>
        <a:sy n="12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61C3E-1C60-DE43-9D55-0C3251CFCF37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9E6DC-FEC1-8348-BA87-B287B1BBE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5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9FAC3-A78F-4BFD-A66C-FC88E94231A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080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9FAC3-A78F-4BFD-A66C-FC88E94231A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02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2F7C-C9A5-084C-9311-CB6FF95E4D32}" type="datetime1">
              <a:rPr lang="en-US" smtClean="0"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772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EB0C-C377-F345-B089-9D01C9ABD9E8}" type="datetime1">
              <a:rPr lang="en-US" smtClean="0"/>
              <a:t>6/3/2018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2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3855-F81E-2143-8E46-05705CEBCC84}" type="datetime1">
              <a:rPr lang="en-US" smtClean="0"/>
              <a:t>6/3/2018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2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1395-A9C9-294B-8DC5-544C914AC225}" type="datetime1">
              <a:rPr lang="en-US" smtClean="0"/>
              <a:t>6/3/2018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693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A4B8-E7B9-0D44-B2C2-4C3F9E6E81BD}" type="datetime1">
              <a:rPr lang="en-US" smtClean="0"/>
              <a:t>6/3/2018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59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5EC2-7022-7B47-8EFC-0383A6379687}" type="datetime1">
              <a:rPr lang="en-US" smtClean="0"/>
              <a:t>6/3/2018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506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4702-E422-1347-9EE8-97A325CCB578}" type="datetime1">
              <a:rPr lang="en-US" smtClean="0"/>
              <a:t>6/3/2018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86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FD06-D692-0641-99D3-5A752CA6BCBF}" type="datetime1">
              <a:rPr lang="en-US" smtClean="0"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37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C3C4-C3F0-1F44-8056-A6065E67563B}" type="datetime1">
              <a:rPr lang="en-US" smtClean="0"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8257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ABAB-8153-0643-9831-EC42EBA90098}" type="datetime1">
              <a:rPr lang="en-US" smtClean="0"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55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8BD9-D3A9-EC4C-9121-BFD4C5AD343A}" type="datetime1">
              <a:rPr lang="en-US" smtClean="0"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294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D1B3-19BD-2446-8E8B-A9417ED036A9}" type="datetime1">
              <a:rPr lang="en-US" smtClean="0"/>
              <a:t>6/3/2018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364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C099-A8ED-5A41-B824-E0F50E9E4243}" type="datetime1">
              <a:rPr lang="en-US" smtClean="0"/>
              <a:t>6/3/2018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3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DA35-35EF-3846-B194-61E2A89B7C08}" type="datetime1">
              <a:rPr lang="en-US" smtClean="0"/>
              <a:t>6/3/2018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8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8DAD-36DA-6944-95CA-0589ADB62C64}" type="datetime1">
              <a:rPr lang="en-US" smtClean="0"/>
              <a:t>6/3/2018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682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AE0F-5C8B-1646-9EC2-9519AF148EFE}" type="datetime1">
              <a:rPr lang="en-US" smtClean="0"/>
              <a:t>6/3/2018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481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85B8-3AC5-824B-A4F4-A24673CE6E65}" type="datetime1">
              <a:rPr lang="en-US" smtClean="0"/>
              <a:t>6/3/2018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34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1C7DC0E-5A5D-404C-9538-E7D09E1234D4}" type="datetime1">
              <a:rPr lang="en-US" smtClean="0"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9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  <p:sldLayoutId id="2147483954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 Annual Biotechnology Entrepreneurship Boot Camp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Sunday June 3rd</a:t>
            </a:r>
            <a:r>
              <a:rPr lang="en-US" baseline="30000" dirty="0"/>
              <a:t>th</a:t>
            </a:r>
            <a:r>
              <a:rPr lang="en-US" dirty="0"/>
              <a:t> &amp; Monday June 4th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01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B1692E-2880-AD44-906C-DACAF084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-76200"/>
            <a:ext cx="10364451" cy="1596177"/>
          </a:xfrm>
        </p:spPr>
        <p:txBody>
          <a:bodyPr/>
          <a:lstStyle/>
          <a:p>
            <a:r>
              <a:rPr lang="en-US" dirty="0"/>
              <a:t>Do I pay board members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A35B5-FC96-5A4E-9DFB-300A43A26E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" t="4526" b="4855"/>
          <a:stretch/>
        </p:blipFill>
        <p:spPr>
          <a:xfrm>
            <a:off x="685800" y="1295400"/>
            <a:ext cx="11225284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14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B1692E-2880-AD44-906C-DACAF084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dirty="0"/>
              <a:t>Problems and issues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55B0D0-11EB-9F46-A6B0-DB69B60201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65"/>
          <a:stretch/>
        </p:blipFill>
        <p:spPr>
          <a:xfrm>
            <a:off x="1295400" y="1219200"/>
            <a:ext cx="10058400" cy="552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81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B1692E-2880-AD44-906C-DACAF084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dirty="0"/>
              <a:t>What makes a good board meeting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93656F-39FA-DA4C-B9A9-937B53AB6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79" t="3585" b="5185"/>
          <a:stretch/>
        </p:blipFill>
        <p:spPr>
          <a:xfrm>
            <a:off x="2461281" y="1295400"/>
            <a:ext cx="721611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24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33075" y="3820279"/>
            <a:ext cx="8458200" cy="1219200"/>
          </a:xfrm>
        </p:spPr>
        <p:txBody>
          <a:bodyPr>
            <a:normAutofit/>
          </a:bodyPr>
          <a:lstStyle/>
          <a:p>
            <a:r>
              <a:rPr lang="en-US" sz="2800" dirty="0"/>
              <a:t>-Peter Drucker, Business Guru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2625175"/>
            <a:ext cx="8686800" cy="1184825"/>
          </a:xfrm>
        </p:spPr>
        <p:txBody>
          <a:bodyPr>
            <a:noAutofit/>
          </a:bodyPr>
          <a:lstStyle/>
          <a:p>
            <a:r>
              <a:rPr lang="en-US" sz="2800" i="1" dirty="0"/>
              <a:t>“The ability to make good decisions regarding people represents one of the last reliable sources of competitive advantage since very few organization are very good at it”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91636" y="6488668"/>
            <a:ext cx="347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ADB9DD"/>
                </a:solidFill>
              </a:rPr>
              <a:t>BIO Entrepreneurship Boot Camp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05000" y="347134"/>
            <a:ext cx="8458200" cy="728133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FFFF"/>
                </a:solidFill>
              </a:rPr>
              <a:t>Survey of Our Audience Today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6421" y="1295400"/>
            <a:ext cx="8595607" cy="534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500"/>
              </a:spcBef>
              <a:buFont typeface="+mj-lt"/>
              <a:buAutoNum type="arabicPeriod"/>
            </a:pPr>
            <a:r>
              <a:rPr lang="en-US" sz="2800" dirty="0"/>
              <a:t>Who are entrepreneurs here that have an early-stage company or are forming one?</a:t>
            </a:r>
          </a:p>
          <a:p>
            <a:pPr marL="457200" indent="-457200">
              <a:spcBef>
                <a:spcPts val="500"/>
              </a:spcBef>
              <a:buFont typeface="+mj-lt"/>
              <a:buAutoNum type="arabicPeriod"/>
            </a:pPr>
            <a:r>
              <a:rPr lang="en-US" sz="2800" dirty="0"/>
              <a:t>How many have established a board?</a:t>
            </a:r>
          </a:p>
          <a:p>
            <a:pPr marL="457200" indent="-457200">
              <a:spcBef>
                <a:spcPts val="500"/>
              </a:spcBef>
              <a:buFont typeface="+mj-lt"/>
              <a:buAutoNum type="arabicPeriod"/>
            </a:pPr>
            <a:r>
              <a:rPr lang="en-US" sz="2800" dirty="0"/>
              <a:t>How many of the directors are outside of management?</a:t>
            </a:r>
          </a:p>
          <a:p>
            <a:pPr marL="457200" indent="-457200">
              <a:spcBef>
                <a:spcPts val="500"/>
              </a:spcBef>
              <a:buFont typeface="+mj-lt"/>
              <a:buAutoNum type="arabicPeriod"/>
            </a:pPr>
            <a:r>
              <a:rPr lang="en-US" sz="2800" dirty="0"/>
              <a:t>How many directors are friends or loyal to the founder/CEO?</a:t>
            </a:r>
          </a:p>
          <a:p>
            <a:pPr marL="457200" indent="-457200">
              <a:spcBef>
                <a:spcPts val="500"/>
              </a:spcBef>
              <a:buFont typeface="+mj-lt"/>
              <a:buAutoNum type="arabicPeriod"/>
            </a:pPr>
            <a:endParaRPr lang="en-US" sz="2800" dirty="0"/>
          </a:p>
          <a:p>
            <a:pPr marL="457200" indent="-457200">
              <a:spcBef>
                <a:spcPts val="500"/>
              </a:spcBef>
              <a:buFont typeface="+mj-lt"/>
              <a:buAutoNum type="arabicPeriod"/>
            </a:pPr>
            <a:endParaRPr lang="en-US" sz="2800" dirty="0"/>
          </a:p>
          <a:p>
            <a:pPr marL="457200" indent="-457200">
              <a:spcBef>
                <a:spcPts val="500"/>
              </a:spcBef>
              <a:buFont typeface="+mj-lt"/>
              <a:buAutoNum type="arabicPeriod"/>
            </a:pPr>
            <a:endParaRPr lang="en-US" sz="2800" dirty="0"/>
          </a:p>
          <a:p>
            <a:pPr marL="457200" indent="-457200">
              <a:spcBef>
                <a:spcPts val="500"/>
              </a:spcBef>
              <a:buFont typeface="+mj-lt"/>
              <a:buAutoNum type="arabicPeriod"/>
            </a:pPr>
            <a:endParaRPr lang="en-US" sz="2800" dirty="0"/>
          </a:p>
          <a:p>
            <a:pPr marL="457200" indent="-457200">
              <a:spcBef>
                <a:spcPts val="500"/>
              </a:spcBef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E4D4171-1130-B44B-9764-9C5BE4797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516428"/>
            <a:ext cx="10364451" cy="1596177"/>
          </a:xfrm>
        </p:spPr>
        <p:txBody>
          <a:bodyPr/>
          <a:lstStyle/>
          <a:p>
            <a:r>
              <a:rPr lang="en-US" dirty="0"/>
              <a:t>Who’s dealing with this issue now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7717-CD7E-3740-9FA0-818A6464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184" y="-13447"/>
            <a:ext cx="10364451" cy="1596177"/>
          </a:xfrm>
        </p:spPr>
        <p:txBody>
          <a:bodyPr/>
          <a:lstStyle/>
          <a:p>
            <a:r>
              <a:rPr lang="en-US" dirty="0"/>
              <a:t>Who should be on the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F805-23D5-F64A-BC14-266949C9CB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4184" y="1219200"/>
            <a:ext cx="10363826" cy="3424107"/>
          </a:xfrm>
        </p:spPr>
        <p:txBody>
          <a:bodyPr>
            <a:noAutofit/>
          </a:bodyPr>
          <a:lstStyle/>
          <a:p>
            <a:pPr lvl="1">
              <a:buFont typeface="Arial"/>
              <a:buChar char="•"/>
            </a:pPr>
            <a:r>
              <a:rPr lang="en-US" sz="2800" dirty="0"/>
              <a:t>Seasoned CEO’s or Executives with Successful Entrepreneurial Experience</a:t>
            </a:r>
          </a:p>
          <a:p>
            <a:pPr lvl="2"/>
            <a:r>
              <a:rPr lang="en-US" sz="2800" dirty="0"/>
              <a:t>(Everybody needs a coach)</a:t>
            </a:r>
          </a:p>
          <a:p>
            <a:pPr lvl="1">
              <a:buFont typeface="Arial"/>
              <a:buChar char="•"/>
            </a:pPr>
            <a:r>
              <a:rPr lang="en-US" sz="2800" dirty="0"/>
              <a:t> Persons with Capital Raising Experience and Current Contacts</a:t>
            </a:r>
          </a:p>
          <a:p>
            <a:pPr lvl="1">
              <a:buFont typeface="Arial"/>
              <a:buChar char="•"/>
            </a:pPr>
            <a:r>
              <a:rPr lang="en-US" sz="2800" dirty="0"/>
              <a:t> Executives from Your Company’s Technology Area</a:t>
            </a:r>
          </a:p>
          <a:p>
            <a:pPr lvl="1">
              <a:buFont typeface="Arial"/>
              <a:buChar char="•"/>
            </a:pPr>
            <a:r>
              <a:rPr lang="en-US" sz="2800" dirty="0"/>
              <a:t> Venture Capitalists are Coming Soon</a:t>
            </a:r>
          </a:p>
          <a:p>
            <a:pPr lvl="1">
              <a:buFont typeface="Arial"/>
              <a:buChar char="•"/>
            </a:pPr>
            <a:r>
              <a:rPr lang="en-US" sz="2800" dirty="0"/>
              <a:t> Experienced Board Members From Your Industry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41BC1-FF46-1D4C-98D9-93DB132E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653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2163280"/>
            <a:ext cx="8851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Building and working with the board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AA217-E2E2-497D-999E-E83233D8D3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276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9100" y="2198498"/>
            <a:ext cx="8851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Better boards make better companies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AA217-E2E2-497D-999E-E83233D8D3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5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9CA8442-ACB8-CB48-B06B-3C062F257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7574" y="-76200"/>
            <a:ext cx="10364451" cy="1596177"/>
          </a:xfrm>
        </p:spPr>
        <p:txBody>
          <a:bodyPr>
            <a:spAutoFit/>
          </a:bodyPr>
          <a:lstStyle/>
          <a:p>
            <a:r>
              <a:rPr lang="en-US" altLang="en-US" dirty="0"/>
              <a:t>Building your Board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D0C29F-BAE2-5D40-9357-B7ADEA3C9C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12010" r="3125" b="14824"/>
          <a:stretch/>
        </p:blipFill>
        <p:spPr>
          <a:xfrm>
            <a:off x="228599" y="1519977"/>
            <a:ext cx="11582400" cy="39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16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E52A77-A7D8-414A-A680-BD59AE89C6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1" b="5844"/>
          <a:stretch/>
        </p:blipFill>
        <p:spPr>
          <a:xfrm>
            <a:off x="0" y="1676401"/>
            <a:ext cx="12192000" cy="4191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CB1692E-2880-AD44-906C-DACAF084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-148377"/>
            <a:ext cx="10364451" cy="1596177"/>
          </a:xfrm>
        </p:spPr>
        <p:txBody>
          <a:bodyPr/>
          <a:lstStyle/>
          <a:p>
            <a:r>
              <a:rPr lang="en-US" dirty="0"/>
              <a:t>What do boards do</a:t>
            </a:r>
          </a:p>
        </p:txBody>
      </p:sp>
    </p:spTree>
    <p:extLst>
      <p:ext uri="{BB962C8B-B14F-4D97-AF65-F5344CB8AC3E}">
        <p14:creationId xmlns:p14="http://schemas.microsoft.com/office/powerpoint/2010/main" val="19101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B1692E-2880-AD44-906C-DACAF084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16311"/>
            <a:ext cx="10364451" cy="1596177"/>
          </a:xfrm>
        </p:spPr>
        <p:txBody>
          <a:bodyPr/>
          <a:lstStyle/>
          <a:p>
            <a:r>
              <a:rPr lang="en-US" dirty="0"/>
              <a:t>Board composition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F3851E-C29C-B344-A0FB-EBBC9C9EC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12192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15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B1692E-2880-AD44-906C-DACAF084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dirty="0"/>
              <a:t>Where do loyalties lie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1BD05A-72B4-AD46-9EBA-AF5A58D2C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12192000" cy="387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39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B1692E-2880-AD44-906C-DACAF084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dirty="0"/>
              <a:t>Duty of care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8D0555-5C84-D04C-880D-01896A805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8079"/>
            <a:ext cx="12192000" cy="383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82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B1692E-2880-AD44-906C-DACAF084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dirty="0"/>
              <a:t>How often should a board meet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D57520-10FC-DF48-9E2A-FBD9D46AF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12192000" cy="389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0178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1130</TotalTime>
  <Words>209</Words>
  <Application>Microsoft Office PowerPoint</Application>
  <PresentationFormat>Widescreen</PresentationFormat>
  <Paragraphs>38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Tw Cen MT</vt:lpstr>
      <vt:lpstr>Droplet</vt:lpstr>
      <vt:lpstr>14th Annual Biotechnology Entrepreneurship Boot Camp</vt:lpstr>
      <vt:lpstr>PowerPoint Presentation</vt:lpstr>
      <vt:lpstr>PowerPoint Presentation</vt:lpstr>
      <vt:lpstr>Building your Board</vt:lpstr>
      <vt:lpstr>What do boards do</vt:lpstr>
      <vt:lpstr>Board composition</vt:lpstr>
      <vt:lpstr>Where do loyalties lie</vt:lpstr>
      <vt:lpstr>Duty of care</vt:lpstr>
      <vt:lpstr>How often should a board meet</vt:lpstr>
      <vt:lpstr>Do I pay board members</vt:lpstr>
      <vt:lpstr>Problems and issues</vt:lpstr>
      <vt:lpstr>What makes a good board meeting</vt:lpstr>
      <vt:lpstr>“The ability to make good decisions regarding people represents one of the last reliable sources of competitive advantage since very few organization are very good at it”</vt:lpstr>
      <vt:lpstr>Who’s dealing with this issue now</vt:lpstr>
      <vt:lpstr>Who should be on the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12th Annual Biotechnology Entrepreneurship Boot Camp</dc:title>
  <dc:creator>James Jordan</dc:creator>
  <cp:lastModifiedBy>Megan Mough</cp:lastModifiedBy>
  <cp:revision>52</cp:revision>
  <cp:lastPrinted>2018-05-29T17:38:23Z</cp:lastPrinted>
  <dcterms:created xsi:type="dcterms:W3CDTF">2016-06-03T17:40:11Z</dcterms:created>
  <dcterms:modified xsi:type="dcterms:W3CDTF">2018-06-03T15:57:08Z</dcterms:modified>
</cp:coreProperties>
</file>